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sldIdLst>
    <p:sldId id="256" r:id="rId2"/>
    <p:sldId id="257" r:id="rId3"/>
    <p:sldId id="258" r:id="rId4"/>
    <p:sldId id="268" r:id="rId5"/>
    <p:sldId id="269" r:id="rId6"/>
    <p:sldId id="260" r:id="rId7"/>
    <p:sldId id="270" r:id="rId8"/>
    <p:sldId id="263" r:id="rId9"/>
    <p:sldId id="272" r:id="rId10"/>
    <p:sldId id="265" r:id="rId11"/>
    <p:sldId id="264" r:id="rId12"/>
    <p:sldId id="266" r:id="rId13"/>
    <p:sldId id="267" r:id="rId14"/>
    <p:sldId id="271" r:id="rId15"/>
    <p:sldId id="261" r:id="rId16"/>
    <p:sldId id="262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6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19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3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59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72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7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8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2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5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3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F2867D-073F-4145-8B92-59F037C8515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566E94-B16B-48FE-82DD-379412DB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3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1425B-8E78-4C26-8C94-FB2F5066B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i="0" dirty="0">
                <a:effectLst/>
              </a:rPr>
              <a:t>Язык ДРАКОН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E63D1D-CB2A-480F-ADB0-BB1037B41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i="0" dirty="0">
                <a:effectLst/>
              </a:rPr>
              <a:t>Программирование и визуальное моделирование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B1753-9E02-47B2-894B-EB53F291B73A}"/>
              </a:ext>
            </a:extLst>
          </p:cNvPr>
          <p:cNvSpPr txBox="1"/>
          <p:nvPr/>
        </p:nvSpPr>
        <p:spPr>
          <a:xfrm>
            <a:off x="7087985" y="6051666"/>
            <a:ext cx="510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MD" dirty="0"/>
              <a:t>Подготовил : 			ст.</a:t>
            </a:r>
            <a:r>
              <a:rPr lang="en-US" dirty="0"/>
              <a:t> </a:t>
            </a:r>
            <a:r>
              <a:rPr lang="ru-MD" dirty="0"/>
              <a:t>гр.</a:t>
            </a:r>
            <a:r>
              <a:rPr lang="en-US" dirty="0"/>
              <a:t> TI-196</a:t>
            </a:r>
          </a:p>
          <a:p>
            <a:pPr lvl="5"/>
            <a:r>
              <a:rPr lang="ru-MD" dirty="0"/>
              <a:t>Шарафудинов Николай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8B06EF-027F-4664-A03A-67A255AC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85" y="566468"/>
            <a:ext cx="5116830" cy="57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нятие шлема с мотоциклиста после аварии — медицинский алгоритм, описывающий групповую работу двух работников скорой помощи">
            <a:extLst>
              <a:ext uri="{FF2B5EF4-FFF2-40B4-BE49-F238E27FC236}">
                <a16:creationId xmlns:a16="http://schemas.microsoft.com/office/drawing/2014/main" id="{5DBF91E8-98FD-4AEA-B1C4-41AC579A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01" y="256754"/>
            <a:ext cx="8315397" cy="63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7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Уникальные особенности</a:t>
            </a:r>
            <a:endParaRPr lang="en-US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61658-FAC7-41CC-BB34-FA63F8FBF353}"/>
              </a:ext>
            </a:extLst>
          </p:cNvPr>
          <p:cNvSpPr txBox="1"/>
          <p:nvPr/>
        </p:nvSpPr>
        <p:spPr>
          <a:xfrm>
            <a:off x="500224" y="1782395"/>
            <a:ext cx="549325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ДРАКОН имеет средство для изображения </a:t>
            </a:r>
            <a:r>
              <a:rPr lang="ru-RU" sz="1600" dirty="0" err="1"/>
              <a:t>happy</a:t>
            </a:r>
            <a:r>
              <a:rPr lang="ru-RU" sz="1600" dirty="0"/>
              <a:t> </a:t>
            </a:r>
            <a:r>
              <a:rPr lang="ru-RU" sz="1600" dirty="0" err="1"/>
              <a:t>path</a:t>
            </a:r>
            <a:r>
              <a:rPr lang="ru-RU" sz="1600" dirty="0"/>
              <a:t>, или царской дороги. Царская дорога — это наиболее удачный путь через алгоритм. В некоторых алгоритмах понятия «удачный/неудачный», «хороший/плохой» не применимы. В них царская дорога показывает наиболее ожидаемый путь. Царская дорога проходит по вертикали, расположенной в левой части диаграммы. Эта вертикаль называется шампур. Менее вероятные и менее удачные сценарии, а также обработка ошибок помещаются в правой части диаграммы. Причём чем ситуация хуже, тем правее она должна быть расположена. Хорошим стилем является размещение кода, который бросает исключения или возвращает код ошибки, справа на диаграмме.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1C1773-9D35-4F59-92F8-531AA12F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43" y="1429702"/>
            <a:ext cx="5370310" cy="39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H</a:t>
            </a:r>
            <a:r>
              <a:rPr lang="ru-RU" b="1" dirty="0" err="1">
                <a:latin typeface="+mj-lt"/>
              </a:rPr>
              <a:t>appy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path</a:t>
            </a:r>
            <a:r>
              <a:rPr lang="ru-RU" b="1" dirty="0">
                <a:latin typeface="+mj-lt"/>
              </a:rPr>
              <a:t>, или царской дороги</a:t>
            </a:r>
            <a:endParaRPr lang="en-US" b="1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0A3CE5-13CC-44CB-9DA6-542CF03D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375" y="546204"/>
            <a:ext cx="5493250" cy="61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9E74DC-C6AE-4386-B5B5-ED5DD0F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718759"/>
            <a:ext cx="7297168" cy="5420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21D8F-5B25-4CF5-A914-733813250056}"/>
              </a:ext>
            </a:extLst>
          </p:cNvPr>
          <p:cNvSpPr txBox="1"/>
          <p:nvPr/>
        </p:nvSpPr>
        <p:spPr>
          <a:xfrm>
            <a:off x="0" y="627016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https://drakonhub.com/try-me?example=example01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3E787-84FF-45CD-865D-793EFE82779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Online </a:t>
            </a:r>
            <a:r>
              <a:rPr lang="ru-MD" b="1" dirty="0">
                <a:latin typeface="+mj-lt"/>
              </a:rPr>
              <a:t>редактор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32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Программа, написанная на «чистом» языке ДРАКОН.</a:t>
            </a:r>
            <a:endParaRPr lang="en-US" b="1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88CD67-D267-4827-B255-FC34ED1D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610" y="1036988"/>
            <a:ext cx="5396779" cy="5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11748E-46AA-4958-9055-E0EDD4F70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Программа, написанная на гибридном языке ДРАКОН-[название языка].</a:t>
            </a:r>
            <a:endParaRPr lang="en-US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D4611-C8BB-4A4D-B6F2-155482534A57}"/>
              </a:ext>
            </a:extLst>
          </p:cNvPr>
          <p:cNvSpPr txBox="1"/>
          <p:nvPr/>
        </p:nvSpPr>
        <p:spPr>
          <a:xfrm rot="1168029">
            <a:off x="3699164" y="25270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3FE4D-197A-48BF-BA55-A99BA70A6D41}"/>
              </a:ext>
            </a:extLst>
          </p:cNvPr>
          <p:cNvSpPr txBox="1"/>
          <p:nvPr/>
        </p:nvSpPr>
        <p:spPr>
          <a:xfrm rot="274029">
            <a:off x="6660784" y="304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5E0A3-2E84-409B-88A7-F306D96DDF92}"/>
              </a:ext>
            </a:extLst>
          </p:cNvPr>
          <p:cNvSpPr txBox="1"/>
          <p:nvPr/>
        </p:nvSpPr>
        <p:spPr>
          <a:xfrm>
            <a:off x="4347557" y="743405"/>
            <a:ext cx="55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6E3CB-7D88-40A7-B9E2-1A5E318D8291}"/>
              </a:ext>
            </a:extLst>
          </p:cNvPr>
          <p:cNvSpPr txBox="1"/>
          <p:nvPr/>
        </p:nvSpPr>
        <p:spPr>
          <a:xfrm rot="20218254">
            <a:off x="7933953" y="11007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5E08-AA6E-4EFE-A8CA-51EB8B5C3AAC}"/>
              </a:ext>
            </a:extLst>
          </p:cNvPr>
          <p:cNvSpPr txBox="1"/>
          <p:nvPr/>
        </p:nvSpPr>
        <p:spPr>
          <a:xfrm rot="274029">
            <a:off x="8963540" y="3565069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53537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Вывод</a:t>
            </a:r>
            <a:endParaRPr lang="en-US" b="1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18DEA1-D510-482A-8DC1-7EC8E233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37" y="764770"/>
            <a:ext cx="3512126" cy="2809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E261C-D9B5-494A-BD2B-96620D944991}"/>
              </a:ext>
            </a:extLst>
          </p:cNvPr>
          <p:cNvSpPr txBox="1"/>
          <p:nvPr/>
        </p:nvSpPr>
        <p:spPr>
          <a:xfrm>
            <a:off x="368531" y="3826806"/>
            <a:ext cx="114549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ДРАКОН — закалённый в космосе практический язык. Он привнёс в блок-схемы структуру, порядок и единообразие. Предсказуемость и опрятность ДРАКОН-схем приводят к тому, что визуальное программирование работает.</a:t>
            </a:r>
          </a:p>
          <a:p>
            <a:endParaRPr lang="ru-RU" sz="1600" dirty="0"/>
          </a:p>
          <a:p>
            <a:r>
              <a:rPr lang="ru-RU" sz="1600" dirty="0"/>
              <a:t>Просмотрев реальные проекты было отмечено что: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 одной стороны, ДРАКОН более выразителен, чем текст.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 другой — повышает читаемость программ.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r>
              <a:rPr lang="ru-RU" sz="1600" dirty="0"/>
              <a:t>Преимущества </a:t>
            </a:r>
            <a:r>
              <a:rPr lang="ru-RU" sz="1600" dirty="0" err="1"/>
              <a:t>ДРАКОНа</a:t>
            </a:r>
            <a:r>
              <a:rPr lang="ru-RU" sz="1600" dirty="0"/>
              <a:t> можно разделить на две группы.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Во-первых, это особые эргономические правила, которые облегчают чтение диаграмм.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Во-вторых, это уникальные особенности, которых нет в других графических языках.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591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E00E1-DF57-4F1E-9247-99AC97E36AB1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Содержание</a:t>
            </a:r>
            <a:endParaRPr lang="en-US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309AF-B435-4562-A734-1D46420C1F59}"/>
              </a:ext>
            </a:extLst>
          </p:cNvPr>
          <p:cNvSpPr txBox="1"/>
          <p:nvPr/>
        </p:nvSpPr>
        <p:spPr>
          <a:xfrm>
            <a:off x="4140653" y="2551837"/>
            <a:ext cx="3910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Введение</a:t>
            </a:r>
          </a:p>
          <a:p>
            <a:pPr marL="342900" indent="-342900">
              <a:buAutoNum type="arabicPeriod"/>
            </a:pPr>
            <a:r>
              <a:rPr lang="ru-RU" dirty="0"/>
              <a:t>История</a:t>
            </a:r>
          </a:p>
          <a:p>
            <a:pPr marL="342900" indent="-342900">
              <a:buAutoNum type="arabicPeriod"/>
            </a:pPr>
            <a:r>
              <a:rPr lang="ru-RU" dirty="0"/>
              <a:t>Графический алфавит языка дракон</a:t>
            </a:r>
          </a:p>
          <a:p>
            <a:pPr marL="342900" indent="-342900">
              <a:buAutoNum type="arabicPeriod"/>
            </a:pPr>
            <a:r>
              <a:rPr lang="ru-RU" dirty="0"/>
              <a:t>Иконы</a:t>
            </a:r>
          </a:p>
          <a:p>
            <a:pPr marL="342900" indent="-342900">
              <a:buAutoNum type="arabicPeriod"/>
            </a:pPr>
            <a:r>
              <a:rPr lang="ru-RU" dirty="0"/>
              <a:t>Макро-Иконы</a:t>
            </a:r>
          </a:p>
          <a:p>
            <a:pPr marL="342900" indent="-342900">
              <a:buAutoNum type="arabicPeriod"/>
            </a:pPr>
            <a:r>
              <a:rPr lang="ru-RU" dirty="0"/>
              <a:t>Примеры</a:t>
            </a:r>
          </a:p>
          <a:p>
            <a:pPr marL="342900" indent="-342900">
              <a:buAutoNum type="arabicPeriod"/>
            </a:pPr>
            <a:r>
              <a:rPr lang="ru-RU" dirty="0"/>
              <a:t>Уникальные особенности</a:t>
            </a:r>
          </a:p>
          <a:p>
            <a:pPr marL="342900" indent="-342900">
              <a:buAutoNum type="arabicPeriod"/>
            </a:pPr>
            <a:r>
              <a:rPr lang="ru-RU" dirty="0"/>
              <a:t>Happy </a:t>
            </a:r>
            <a:r>
              <a:rPr lang="ru-RU" dirty="0" err="1"/>
              <a:t>path</a:t>
            </a:r>
            <a:r>
              <a:rPr lang="ru-RU" dirty="0"/>
              <a:t>, или царской дороги</a:t>
            </a:r>
          </a:p>
          <a:p>
            <a:pPr marL="342900" indent="-342900">
              <a:buAutoNum type="arabicPeriod"/>
            </a:pPr>
            <a:r>
              <a:rPr lang="en-US" dirty="0"/>
              <a:t>Online </a:t>
            </a:r>
            <a:r>
              <a:rPr lang="ru-RU" dirty="0"/>
              <a:t>редактор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186573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Введение</a:t>
            </a:r>
            <a:endParaRPr lang="en-US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9526-0D07-448D-8A16-113D2ED69032}"/>
              </a:ext>
            </a:extLst>
          </p:cNvPr>
          <p:cNvSpPr txBox="1"/>
          <p:nvPr/>
        </p:nvSpPr>
        <p:spPr>
          <a:xfrm>
            <a:off x="232756" y="674400"/>
            <a:ext cx="695775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Дружелюбный русский алгоритмический язык, который обеспечивает наглядность (сокр. ДРАКОН) — визуальный алгоритмический язык программирования и моделирования</a:t>
            </a:r>
          </a:p>
          <a:p>
            <a:endParaRPr lang="ru-RU" sz="1600" dirty="0"/>
          </a:p>
          <a:p>
            <a:r>
              <a:rPr lang="ru-RU" sz="1600" dirty="0"/>
              <a:t>	Язык построен за счёт формализации и </a:t>
            </a:r>
            <a:r>
              <a:rPr lang="ru-RU" sz="1600" dirty="0" err="1"/>
              <a:t>эргономизации</a:t>
            </a:r>
            <a:r>
              <a:rPr lang="ru-RU" sz="1600" dirty="0"/>
              <a:t> блок-схем алгоритмов, описанных в ГОСТ 19.701-90 и ISO 5807-85.</a:t>
            </a:r>
          </a:p>
          <a:p>
            <a:endParaRPr lang="ru-RU" sz="1600" dirty="0"/>
          </a:p>
          <a:p>
            <a:r>
              <a:rPr lang="ru-RU" sz="1600" dirty="0"/>
              <a:t>	Язык может быть использован для разработки программ реального времени.</a:t>
            </a:r>
          </a:p>
          <a:p>
            <a:endParaRPr lang="ru-RU" sz="1600" dirty="0"/>
          </a:p>
          <a:p>
            <a:r>
              <a:rPr lang="ru-RU" sz="1600" dirty="0"/>
              <a:t>	Правила языка ДРАКОН по созданию диаграмм разрабатывались с учётом требований эргономики, то есть изначально оптимизировались для восприятия алгоритмов человеком с использованием технологий компьютерной графики. Язык рассчитан на создание программ, которые можно было бы просматривать как модели, содержащие код на текстовом языке.</a:t>
            </a:r>
          </a:p>
          <a:p>
            <a:endParaRPr lang="ru-RU" sz="1600" dirty="0"/>
          </a:p>
          <a:p>
            <a:r>
              <a:rPr lang="ru-RU" sz="1600" dirty="0"/>
              <a:t>	На языке ДРАКОН можно писать программы для ЭВМ за счёт включения в себя функциональности и синтаксиса поддерживаемого ИС ДРАКОН или DRAKON Editor текстового языка программирования. При этом программа для ЭВМ, написанная таким образом, считается написанной на гибридном языке ДРАКОН-[название языка]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F8C9CD-2872-478C-800D-0564F007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54" y="1691813"/>
            <a:ext cx="4169249" cy="34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История</a:t>
            </a:r>
            <a:endParaRPr lang="en-US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9526-0D07-448D-8A16-113D2ED69032}"/>
              </a:ext>
            </a:extLst>
          </p:cNvPr>
          <p:cNvSpPr txBox="1"/>
          <p:nvPr/>
        </p:nvSpPr>
        <p:spPr>
          <a:xfrm>
            <a:off x="232756" y="674400"/>
            <a:ext cx="116876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ДРАКОН как часть космической программы «Буран» разрабатывался начиная с 1986 года при участии Министерства общего машиностроения СССР и Академии наук СССР. Работы по разработке языка были закончены в 1996 году, когда была создана автоматизированная система проектирования программных систем (CASE-технология) ГРАФИТ-ФЛОКС. Эта технология эксплуатируется в международном проекте «Морской старт», разгонный блок «Фрегат»; модернизированная ракета-носитель (РН) тяжёлого класса «Протон-М»;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05312-635A-4409-A7A1-BA58169C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52" y="2814387"/>
            <a:ext cx="6591300" cy="3209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1EEB8-969D-42CD-97F3-B9E8ADAAA0AD}"/>
              </a:ext>
            </a:extLst>
          </p:cNvPr>
          <p:cNvSpPr txBox="1"/>
          <p:nvPr/>
        </p:nvSpPr>
        <p:spPr>
          <a:xfrm>
            <a:off x="271548" y="2295690"/>
            <a:ext cx="50576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В результате ДРАКОН превратился в семейство языков моделирования: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Программа «ИС Дракон» поддерживает гибридные языки программирования:  Дракон-С, Дракон-Delphi, Дракон-1С, Дракон-ASM.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DRAKON Editor обеспечивает работу с гибридными языками: Дракон-Java, Дракон-C#, Дракон-C, Дракон-Python, Дракон-</a:t>
            </a:r>
            <a:r>
              <a:rPr lang="ru-RU" sz="1600" dirty="0" err="1"/>
              <a:t>Tcl</a:t>
            </a:r>
            <a:r>
              <a:rPr lang="ru-RU" sz="1600" dirty="0"/>
              <a:t>, Дракон-</a:t>
            </a:r>
            <a:r>
              <a:rPr lang="ru-RU" sz="1600" dirty="0" err="1"/>
              <a:t>Javascript</a:t>
            </a:r>
            <a:r>
              <a:rPr lang="ru-RU" sz="1600" dirty="0"/>
              <a:t>, Дракон-</a:t>
            </a:r>
            <a:r>
              <a:rPr lang="ru-RU" sz="1600" dirty="0" err="1"/>
              <a:t>Lua</a:t>
            </a:r>
            <a:r>
              <a:rPr lang="ru-RU" sz="1600" dirty="0"/>
              <a:t>, Дракон-</a:t>
            </a:r>
            <a:r>
              <a:rPr lang="ru-RU" sz="1600" dirty="0" err="1"/>
              <a:t>Erlang</a:t>
            </a:r>
            <a:r>
              <a:rPr lang="ru-RU" sz="1600" dirty="0"/>
              <a:t>, Дракон-</a:t>
            </a:r>
            <a:r>
              <a:rPr lang="ru-RU" sz="1600" dirty="0" err="1"/>
              <a:t>Verilog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Дракон-Тех обеспечивает работу с гибридным языком: Дракон-</a:t>
            </a:r>
            <a:r>
              <a:rPr lang="ru-RU" sz="1600" dirty="0" err="1"/>
              <a:t>Javascript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87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История</a:t>
            </a:r>
            <a:endParaRPr lang="en-US" b="1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5E07B7-FC86-4CB0-A6BF-AE4F8AA1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38187"/>
            <a:ext cx="7620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ГРАФИЧЕСКИЙ АЛФАВИТ ЯЗЫКА ДРАКОН</a:t>
            </a:r>
            <a:endParaRPr lang="en-US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50F41-EBE1-493B-9CD4-CB558459BECB}"/>
              </a:ext>
            </a:extLst>
          </p:cNvPr>
          <p:cNvSpPr txBox="1"/>
          <p:nvPr/>
        </p:nvSpPr>
        <p:spPr>
          <a:xfrm>
            <a:off x="263928" y="753504"/>
            <a:ext cx="117479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Чем отличаются дракон-схемы от блок-схем алгоритмов и программ?</a:t>
            </a:r>
          </a:p>
          <a:p>
            <a:endParaRPr lang="ru-RU" sz="1600" dirty="0"/>
          </a:p>
          <a:p>
            <a:r>
              <a:rPr lang="ru-RU" sz="1600" dirty="0"/>
              <a:t>	Хотя блок-схемы порою действительно улучшают понятность алгоритмов, однако это справедливо только для простых задач. С ростом сложности алгоритмов блок-схемы стремительно теряют наглядность, становятся запутанными и трудными для понимания. В отличие от них дракон-схемы отличаются безупречной ясностью, прозрачностью, четкостью, которая не зависит от сложности. Более того, чем сложнее алгоритмы, тем больше выигрыш от языка ДРАКОН. Он обеспечивают быстроту и легкость понимания по принципу: «Посмотрел – и сразу понял!».</a:t>
            </a:r>
            <a:endParaRPr lang="en-US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52386F-F26E-44F8-AED4-3B1BFFFA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53" y="2569386"/>
            <a:ext cx="6734694" cy="40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Иконы</a:t>
            </a:r>
            <a:endParaRPr lang="en-US" b="1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65B436-74BD-47EA-A899-1AAF186E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677" y="512435"/>
            <a:ext cx="4192646" cy="6248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50F41-EBE1-493B-9CD4-CB558459BECB}"/>
              </a:ext>
            </a:extLst>
          </p:cNvPr>
          <p:cNvSpPr txBox="1"/>
          <p:nvPr/>
        </p:nvSpPr>
        <p:spPr>
          <a:xfrm>
            <a:off x="263929" y="512435"/>
            <a:ext cx="37357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Чтобы графический язык стал гибким и выразительным, нужно тщательно спроектировать графический алфавит языка, сделать его эргономичным.</a:t>
            </a:r>
          </a:p>
          <a:p>
            <a:endParaRPr lang="ru-RU" sz="1600" dirty="0"/>
          </a:p>
          <a:p>
            <a:r>
              <a:rPr lang="ru-RU" sz="1600" dirty="0"/>
              <a:t>	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0E5F4-4AFC-46F8-B40A-B872D7631517}"/>
              </a:ext>
            </a:extLst>
          </p:cNvPr>
          <p:cNvSpPr txBox="1"/>
          <p:nvPr/>
        </p:nvSpPr>
        <p:spPr>
          <a:xfrm>
            <a:off x="8299004" y="5499901"/>
            <a:ext cx="3687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/>
              <a:t>Графоэлементы</a:t>
            </a:r>
            <a:r>
              <a:rPr lang="ru-RU" sz="1600" dirty="0"/>
              <a:t> (графические буквы) языка ДРАКОН называются иконами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448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730FB-9A00-49C4-AAF2-ACD791FAA9FA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Макроиконы</a:t>
            </a:r>
            <a:endParaRPr lang="en-US" b="1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A6D4AF-12EE-47C4-BD52-BBD58FC5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44" y="512435"/>
            <a:ext cx="4464511" cy="625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215E2-0A44-4B8A-89E6-CF3222E1C72F}"/>
              </a:ext>
            </a:extLst>
          </p:cNvPr>
          <p:cNvSpPr txBox="1"/>
          <p:nvPr/>
        </p:nvSpPr>
        <p:spPr>
          <a:xfrm>
            <a:off x="139238" y="512435"/>
            <a:ext cx="35266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Подобно тому, как буквы объединяются в слова, иконы объединяются в составные иконы – макроиконы. Макроиконы – это составные алгоритмические структуры.</a:t>
            </a:r>
          </a:p>
          <a:p>
            <a:endParaRPr lang="ru-RU" sz="1600" dirty="0"/>
          </a:p>
          <a:p>
            <a:r>
              <a:rPr lang="ru-RU" sz="1600" dirty="0"/>
              <a:t>	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26707-4E4B-4625-8263-7E1D1F62D6E4}"/>
              </a:ext>
            </a:extLst>
          </p:cNvPr>
          <p:cNvSpPr txBox="1"/>
          <p:nvPr/>
        </p:nvSpPr>
        <p:spPr>
          <a:xfrm>
            <a:off x="8583804" y="4866946"/>
            <a:ext cx="33526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Соединяя иконы и </a:t>
            </a:r>
            <a:r>
              <a:rPr lang="ru-RU" sz="1600" dirty="0" err="1"/>
              <a:t>макроиконы</a:t>
            </a:r>
            <a:r>
              <a:rPr lang="ru-RU" sz="1600" dirty="0"/>
              <a:t> по определенным правилам, можно строить разнообразные алгоритмы и иерархические алгоритмические системы.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192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9291C5-57F2-4F19-8739-76CB6FFA5F0D}"/>
              </a:ext>
            </a:extLst>
          </p:cNvPr>
          <p:cNvSpPr txBox="1"/>
          <p:nvPr/>
        </p:nvSpPr>
        <p:spPr>
          <a:xfrm>
            <a:off x="673332" y="1166842"/>
            <a:ext cx="1017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	Альгирдас </a:t>
            </a:r>
            <a:r>
              <a:rPr lang="ru-RU" sz="1600" dirty="0" err="1"/>
              <a:t>Каралюс</a:t>
            </a:r>
            <a:r>
              <a:rPr lang="ru-RU" sz="1600" dirty="0"/>
              <a:t> (Литва) был первым, кто обратил внимание на возможность</a:t>
            </a:r>
          </a:p>
          <a:p>
            <a:r>
              <a:rPr lang="ru-RU" sz="1600" dirty="0"/>
              <a:t>крупномасштабного использования языка ДРАКОН в медицине. Инициативу </a:t>
            </a:r>
            <a:r>
              <a:rPr lang="ru-RU" sz="1600" dirty="0" err="1"/>
              <a:t>Каралюса</a:t>
            </a:r>
            <a:endParaRPr lang="ru-RU" sz="1600" dirty="0"/>
          </a:p>
          <a:p>
            <a:r>
              <a:rPr lang="ru-RU" sz="1600" dirty="0"/>
              <a:t>активно поддержали многие литовские врачи. За последние год в Литве изданы три</a:t>
            </a:r>
          </a:p>
          <a:p>
            <a:r>
              <a:rPr lang="ru-RU" sz="1600" dirty="0"/>
              <a:t>медицинских учебника, в которых используется ДРАКОН: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Начальная неотложная акушерская помощь.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Неотложная медицинская помощь.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Специализированная реанимация новорожденного.</a:t>
            </a:r>
          </a:p>
          <a:p>
            <a:r>
              <a:rPr lang="ru-RU" sz="1600" dirty="0"/>
              <a:t>	Учебники предназначены для медицинских работников скорой помощи, специалистов,</a:t>
            </a:r>
          </a:p>
          <a:p>
            <a:r>
              <a:rPr lang="ru-RU" sz="1600" dirty="0"/>
              <a:t>работающих в приемных отделениях и учащихся — будущих акушеров, фельдшеров и</a:t>
            </a:r>
          </a:p>
          <a:p>
            <a:r>
              <a:rPr lang="ru-RU" sz="1600" dirty="0"/>
              <a:t>студентов медицинских вузов. В книге в виде дракон-схем показаны медицинские</a:t>
            </a:r>
          </a:p>
          <a:p>
            <a:r>
              <a:rPr lang="ru-RU" sz="1600" dirty="0"/>
              <a:t>алгоритмы, часто встречающиеся в практической работе неотложной акушерской помощи</a:t>
            </a:r>
          </a:p>
          <a:p>
            <a:r>
              <a:rPr lang="ru-RU" sz="1600" dirty="0"/>
              <a:t>при диагностике, реанимации и родовспоможении, например: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«Оценка состояния плода»;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</a:t>
            </a:r>
            <a:r>
              <a:rPr lang="ru-RU" sz="1600" dirty="0" err="1"/>
              <a:t>Дистоция</a:t>
            </a:r>
            <a:r>
              <a:rPr lang="ru-RU" sz="1600" dirty="0"/>
              <a:t> плечиков»;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«Специализированная реанимация новорожденного»;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«Эклампсия»;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«Первичный осмотр пострадавшего»;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алгоритм «Начальная реанимация и дефибрилляция».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A9A97-C9F9-4D55-8757-F4F81D9E1EF3}"/>
              </a:ext>
            </a:extLst>
          </p:cNvPr>
          <p:cNvSpPr txBox="1"/>
          <p:nvPr/>
        </p:nvSpPr>
        <p:spPr>
          <a:xfrm>
            <a:off x="0" y="1431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MD" b="1" dirty="0">
                <a:latin typeface="+mj-lt"/>
              </a:rPr>
              <a:t>Примеры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7813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279</TotalTime>
  <Words>892</Words>
  <Application>Microsoft Office PowerPoint</Application>
  <PresentationFormat>Широкоэкранный</PresentationFormat>
  <Paragraphs>91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Небесная</vt:lpstr>
      <vt:lpstr>Язык ДРАКОН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МакКола</dc:title>
  <dc:creator>Nick Hi</dc:creator>
  <cp:lastModifiedBy>Nick Hi</cp:lastModifiedBy>
  <cp:revision>19</cp:revision>
  <dcterms:created xsi:type="dcterms:W3CDTF">2022-10-13T07:52:41Z</dcterms:created>
  <dcterms:modified xsi:type="dcterms:W3CDTF">2022-11-09T21:54:58Z</dcterms:modified>
</cp:coreProperties>
</file>